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72" r:id="rId10"/>
    <p:sldId id="273" r:id="rId11"/>
    <p:sldId id="274" r:id="rId12"/>
    <p:sldId id="275" r:id="rId13"/>
    <p:sldId id="276" r:id="rId14"/>
    <p:sldId id="279" r:id="rId15"/>
    <p:sldId id="280" r:id="rId16"/>
    <p:sldId id="281" r:id="rId17"/>
    <p:sldId id="282" r:id="rId18"/>
    <p:sldId id="264" r:id="rId19"/>
    <p:sldId id="265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15/10/2010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31827" y="1412776"/>
            <a:ext cx="841576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3200" dirty="0">
                <a:solidFill>
                  <a:schemeClr val="bg1"/>
                </a:solidFill>
              </a:rPr>
              <a:t>UNIVERSITA’ TOR VERGATA</a:t>
            </a:r>
          </a:p>
          <a:p>
            <a:pPr algn="ctr"/>
            <a:endParaRPr lang="it-IT" sz="3200" dirty="0">
              <a:solidFill>
                <a:schemeClr val="bg1"/>
              </a:solidFill>
            </a:endParaRPr>
          </a:p>
          <a:p>
            <a:pPr algn="ctr"/>
            <a:endParaRPr lang="it-IT" sz="3200" dirty="0">
              <a:solidFill>
                <a:schemeClr val="bg1"/>
              </a:solidFill>
            </a:endParaRPr>
          </a:p>
          <a:p>
            <a:pPr algn="ctr"/>
            <a:r>
              <a:rPr lang="it-IT" sz="3600" b="1" dirty="0" smtClean="0">
                <a:solidFill>
                  <a:schemeClr val="bg1"/>
                </a:solidFill>
              </a:rPr>
              <a:t>STUDIO SCIENTIFICO LIFEWAVE MEDIANTE </a:t>
            </a:r>
          </a:p>
          <a:p>
            <a:pPr algn="ctr"/>
            <a:r>
              <a:rPr lang="it-IT" sz="3600" b="1" dirty="0" smtClean="0">
                <a:solidFill>
                  <a:schemeClr val="bg1"/>
                </a:solidFill>
              </a:rPr>
              <a:t>MISURATORE NM4</a:t>
            </a:r>
            <a:endParaRPr lang="it-IT" sz="3600" b="1" dirty="0">
              <a:solidFill>
                <a:schemeClr val="bg1"/>
              </a:solidFill>
            </a:endParaRPr>
          </a:p>
          <a:p>
            <a:pPr algn="ctr"/>
            <a:endParaRPr lang="it-IT" sz="2800" dirty="0">
              <a:solidFill>
                <a:schemeClr val="bg1"/>
              </a:solidFill>
            </a:endParaRPr>
          </a:p>
          <a:p>
            <a:pPr algn="ctr"/>
            <a:endParaRPr lang="it-IT" sz="2800" dirty="0">
              <a:solidFill>
                <a:schemeClr val="bg1"/>
              </a:solidFill>
            </a:endParaRPr>
          </a:p>
          <a:p>
            <a:pPr algn="ctr"/>
            <a:r>
              <a:rPr lang="it-IT" sz="2800" dirty="0">
                <a:solidFill>
                  <a:schemeClr val="bg1"/>
                </a:solidFill>
              </a:rPr>
              <a:t>PROF. BRUNO BRANDIMARTE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su-plus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764704"/>
            <a:ext cx="874846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su-plus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1"/>
            <a:ext cx="8712968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asu-plus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78497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asu-plus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819086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asu-plus\Desktop\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309" y="476672"/>
            <a:ext cx="8827179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su-plus\Desktop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815754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su-plus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900398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su-plus\Desktop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7016"/>
            <a:ext cx="8869590" cy="4754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CONSIDERAZIONI CONCLUSIVE 1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Dall’analisi dei dati si evidenzia che prima e dopo l’applicazione dei dispositivi </a:t>
            </a:r>
            <a:r>
              <a:rPr lang="it-IT" dirty="0" err="1" smtClean="0">
                <a:solidFill>
                  <a:schemeClr val="bg1"/>
                </a:solidFill>
              </a:rPr>
              <a:t>Lifewave</a:t>
            </a:r>
            <a:r>
              <a:rPr lang="it-IT" dirty="0" smtClean="0">
                <a:solidFill>
                  <a:schemeClr val="bg1"/>
                </a:solidFill>
              </a:rPr>
              <a:t> su un campione di oltre 100 pazienti , in tutti i casi si sono riscontrate le variazioni come indicate dalle sensazioni e dai controlli visivi effettuati dai pazienti , pertanto la metodica strumentale usata risulta assolutamente utile per ricavare dati obiettivi .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CONSIDERAZIONI CONCLUSIVE 2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smtClean="0">
                <a:solidFill>
                  <a:schemeClr val="bg1"/>
                </a:solidFill>
              </a:rPr>
              <a:t>Detta metodica di controllo è ,a nostro parere, insostituibile nel controllo ambulatoriale dei soggetti sottoposti alla terapia . Indispensabile un controllo preliminare con redazione della cartella personalizzata e successivi controlli ad intervalli regolari con </a:t>
            </a:r>
            <a:r>
              <a:rPr lang="it-IT" dirty="0" err="1" smtClean="0">
                <a:solidFill>
                  <a:schemeClr val="bg1"/>
                </a:solidFill>
              </a:rPr>
              <a:t>radazione</a:t>
            </a:r>
            <a:r>
              <a:rPr lang="it-IT" dirty="0" smtClean="0">
                <a:solidFill>
                  <a:schemeClr val="bg1"/>
                </a:solidFill>
              </a:rPr>
              <a:t> della cartella di controllo .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bg1"/>
                </a:solidFill>
              </a:rPr>
              <a:t>COAUTORI</a:t>
            </a:r>
            <a:endParaRPr lang="it-IT" sz="28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Prof. Marco Alessandrini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bg1"/>
                </a:solidFill>
              </a:rPr>
              <a:t>– Università di </a:t>
            </a:r>
            <a:r>
              <a:rPr lang="it-IT" dirty="0" err="1" smtClean="0">
                <a:solidFill>
                  <a:schemeClr val="bg1"/>
                </a:solidFill>
              </a:rPr>
              <a:t>Tor</a:t>
            </a:r>
            <a:r>
              <a:rPr lang="it-IT" dirty="0" smtClean="0">
                <a:solidFill>
                  <a:schemeClr val="bg1"/>
                </a:solidFill>
              </a:rPr>
              <a:t> Vergata – Roma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Dott. Alessandro </a:t>
            </a:r>
            <a:r>
              <a:rPr lang="it-IT" dirty="0" err="1" smtClean="0">
                <a:solidFill>
                  <a:schemeClr val="bg1"/>
                </a:solidFill>
              </a:rPr>
              <a:t>Micarelli</a:t>
            </a:r>
            <a:r>
              <a:rPr lang="it-IT" dirty="0" smtClean="0">
                <a:solidFill>
                  <a:schemeClr val="bg1"/>
                </a:solidFill>
              </a:rPr>
              <a:t> – Ricercatore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Dott. Luca La Bella – Doc. di “Mezzi Fisici in Fisioterapia”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Ing. Giovanni </a:t>
            </a:r>
            <a:r>
              <a:rPr lang="it-IT" dirty="0" err="1" smtClean="0">
                <a:solidFill>
                  <a:schemeClr val="bg1"/>
                </a:solidFill>
              </a:rPr>
              <a:t>Pietropaoli</a:t>
            </a:r>
            <a:r>
              <a:rPr lang="it-IT" dirty="0" smtClean="0">
                <a:solidFill>
                  <a:schemeClr val="bg1"/>
                </a:solidFill>
              </a:rPr>
              <a:t> – Dott. Ing. Elettronica indirizzo Biomedico – Un. Roma 3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PRESENTAZIONE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it-IT" sz="3600" dirty="0" smtClean="0">
                <a:solidFill>
                  <a:schemeClr val="bg1"/>
                </a:solidFill>
              </a:rPr>
              <a:t>    Il lavoro consiste nella verifica degli effetti dell’applicazione dei dispositivi </a:t>
            </a:r>
            <a:r>
              <a:rPr lang="it-IT" sz="3600" dirty="0" err="1" smtClean="0">
                <a:solidFill>
                  <a:schemeClr val="bg1"/>
                </a:solidFill>
              </a:rPr>
              <a:t>Lifewave</a:t>
            </a:r>
            <a:r>
              <a:rPr lang="it-IT" sz="3600" dirty="0" smtClean="0">
                <a:solidFill>
                  <a:schemeClr val="bg1"/>
                </a:solidFill>
              </a:rPr>
              <a:t> mediante uno strumento non invasivo che misura i potenziali neuromuscolari prima e dopo l’utilizzo dei dispositivi stessi su un campione di oltre 100 soggetti</a:t>
            </a:r>
            <a:endParaRPr lang="it-IT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SCOPO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Lo scopo di questo studio e quello di dimostrare con dati scientificamente provati l’effetto dei Dispositivi ICEWAVE (cerotti per il dolore) su varie tipologie di dolori originati da infiammazioni , contratture , tensioni muscolari ecc. confrontando i dati soggettivi con le rilevazioni oggettive dei potenziali muscolari tramite NM4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MATERIALI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400" dirty="0" smtClean="0">
                <a:solidFill>
                  <a:schemeClr val="bg1"/>
                </a:solidFill>
              </a:rPr>
              <a:t>1 – </a:t>
            </a:r>
            <a:r>
              <a:rPr lang="it-IT" sz="4400" dirty="0" err="1" smtClean="0">
                <a:solidFill>
                  <a:schemeClr val="bg1"/>
                </a:solidFill>
              </a:rPr>
              <a:t>Lifewave</a:t>
            </a:r>
            <a:r>
              <a:rPr lang="it-IT" sz="4400" dirty="0" smtClean="0">
                <a:solidFill>
                  <a:schemeClr val="bg1"/>
                </a:solidFill>
              </a:rPr>
              <a:t> </a:t>
            </a:r>
            <a:r>
              <a:rPr lang="it-IT" sz="4400" dirty="0" err="1" smtClean="0">
                <a:solidFill>
                  <a:schemeClr val="bg1"/>
                </a:solidFill>
              </a:rPr>
              <a:t>patches</a:t>
            </a:r>
            <a:r>
              <a:rPr lang="it-IT" sz="4400" dirty="0" smtClean="0">
                <a:solidFill>
                  <a:schemeClr val="bg1"/>
                </a:solidFill>
              </a:rPr>
              <a:t> della </a:t>
            </a:r>
            <a:r>
              <a:rPr lang="it-IT" sz="4400" dirty="0" smtClean="0">
                <a:solidFill>
                  <a:schemeClr val="bg1"/>
                </a:solidFill>
              </a:rPr>
              <a:t>     </a:t>
            </a:r>
            <a:r>
              <a:rPr lang="it-IT" sz="4400" dirty="0" err="1" smtClean="0">
                <a:solidFill>
                  <a:schemeClr val="bg1"/>
                </a:solidFill>
              </a:rPr>
              <a:t>Lifewave</a:t>
            </a:r>
            <a:endParaRPr lang="it-IT" sz="4400" dirty="0" smtClean="0">
              <a:solidFill>
                <a:schemeClr val="bg1"/>
              </a:solidFill>
            </a:endParaRPr>
          </a:p>
          <a:p>
            <a:r>
              <a:rPr lang="it-IT" sz="4400" dirty="0" smtClean="0">
                <a:solidFill>
                  <a:schemeClr val="bg1"/>
                </a:solidFill>
              </a:rPr>
              <a:t>2 – Misuratore NM4 della </a:t>
            </a:r>
            <a:r>
              <a:rPr lang="it-IT" sz="4400" dirty="0" smtClean="0">
                <a:solidFill>
                  <a:schemeClr val="bg1"/>
                </a:solidFill>
              </a:rPr>
              <a:t>   TECNOSER </a:t>
            </a:r>
            <a:r>
              <a:rPr lang="it-IT" sz="4400" dirty="0" smtClean="0">
                <a:solidFill>
                  <a:schemeClr val="bg1"/>
                </a:solidFill>
              </a:rPr>
              <a:t>SRL</a:t>
            </a:r>
            <a:endParaRPr lang="it-IT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solidFill>
                  <a:schemeClr val="bg1"/>
                </a:solidFill>
              </a:rPr>
              <a:t>PRINCIPI </a:t>
            </a:r>
            <a:r>
              <a:rPr lang="it-IT" sz="3200" dirty="0" err="1" smtClean="0">
                <a:solidFill>
                  <a:schemeClr val="bg1"/>
                </a:solidFill>
              </a:rPr>
              <a:t>DI</a:t>
            </a:r>
            <a:r>
              <a:rPr lang="it-IT" sz="3200" dirty="0" smtClean="0">
                <a:solidFill>
                  <a:schemeClr val="bg1"/>
                </a:solidFill>
              </a:rPr>
              <a:t> FUNZIONAMENTO DELL’APPARATO NM4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smtClean="0">
                <a:solidFill>
                  <a:schemeClr val="bg1"/>
                </a:solidFill>
              </a:rPr>
              <a:t>L’apparecchio NM4 misura i potenziali neuromuscolari presenti nei punti di inserzione muscolare . Presenta 4 canali (disponibile anche la versione a 2 canali) di misura con ingresso duale che permettono con 2 elettrodi di misura ed uno di riferimento di eliminare il rumore e le interferenze esterne 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1"/>
                </a:solidFill>
              </a:rPr>
              <a:t>RISULTATI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4400" dirty="0" smtClean="0">
                <a:solidFill>
                  <a:schemeClr val="bg1"/>
                </a:solidFill>
              </a:rPr>
              <a:t>Vengono presentati i dati sintetici di oltre 35 soggetti selezionati casualmente tra gli oltre 100 trattati e controllati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u-plus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71296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su-plus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8497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343</Words>
  <Application>Microsoft Office PowerPoint</Application>
  <PresentationFormat>Presentazione su schermo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Diapositiva 1</vt:lpstr>
      <vt:lpstr>COAUTORI</vt:lpstr>
      <vt:lpstr>PRESENTAZIONE</vt:lpstr>
      <vt:lpstr>SCOPO</vt:lpstr>
      <vt:lpstr>MATERIALI</vt:lpstr>
      <vt:lpstr>PRINCIPI DI FUNZIONAMENTO DELL’APPARATO NM4</vt:lpstr>
      <vt:lpstr>RISULTATI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CONSIDERAZIONI CONCLUSIVE 1</vt:lpstr>
      <vt:lpstr>CONSIDERAZIONI CONCLUSIVE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brandimarte</dc:creator>
  <cp:lastModifiedBy>pasu-plus</cp:lastModifiedBy>
  <cp:revision>22</cp:revision>
  <dcterms:created xsi:type="dcterms:W3CDTF">2010-10-15T08:28:30Z</dcterms:created>
  <dcterms:modified xsi:type="dcterms:W3CDTF">2010-10-15T09:39:18Z</dcterms:modified>
</cp:coreProperties>
</file>